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2" r:id="rId3"/>
    <p:sldId id="258" r:id="rId4"/>
    <p:sldId id="261" r:id="rId5"/>
    <p:sldId id="264" r:id="rId6"/>
    <p:sldId id="263" r:id="rId7"/>
    <p:sldId id="259" r:id="rId8"/>
    <p:sldId id="265" r:id="rId9"/>
    <p:sldId id="260" r:id="rId10"/>
    <p:sldId id="267" r:id="rId11"/>
    <p:sldId id="266" r:id="rId1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6AFB"/>
    <a:srgbClr val="22FEF4"/>
    <a:srgbClr val="C56403"/>
    <a:srgbClr val="5BBCDF"/>
    <a:srgbClr val="238093"/>
    <a:srgbClr val="01D9CF"/>
    <a:srgbClr val="01B3AB"/>
    <a:srgbClr val="01B7AE"/>
    <a:srgbClr val="01958E"/>
    <a:srgbClr val="6B9C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autoAdjust="0"/>
  </p:normalViewPr>
  <p:slideViewPr>
    <p:cSldViewPr snapToGrid="0">
      <p:cViewPr varScale="1">
        <p:scale>
          <a:sx n="81" d="100"/>
          <a:sy n="81" d="100"/>
        </p:scale>
        <p:origin x="-78" y="-7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652F25BF-5B97-48EF-8545-B04D2B59727E}" type="datetimeFigureOut">
              <a:rPr lang="it-IT" smtClean="0"/>
              <a:t>14/06/2016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6522D6E-F83C-4911-9E6D-E8F60D93AD38}" type="slidenum">
              <a:rPr lang="it-IT" smtClean="0"/>
              <a:t>‹N›</a:t>
            </a:fld>
            <a:endParaRPr lang="it-IT"/>
          </a:p>
        </p:txBody>
      </p:sp>
    </p:spTree>
    <p:extLst>
      <p:ext uri="{BB962C8B-B14F-4D97-AF65-F5344CB8AC3E}">
        <p14:creationId xmlns:p14="http://schemas.microsoft.com/office/powerpoint/2010/main" val="1218306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52F25BF-5B97-48EF-8545-B04D2B59727E}" type="datetimeFigureOut">
              <a:rPr lang="it-IT" smtClean="0"/>
              <a:t>14/06/2016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6522D6E-F83C-4911-9E6D-E8F60D93AD38}" type="slidenum">
              <a:rPr lang="it-IT" smtClean="0"/>
              <a:t>‹N›</a:t>
            </a:fld>
            <a:endParaRPr lang="it-IT"/>
          </a:p>
        </p:txBody>
      </p:sp>
    </p:spTree>
    <p:extLst>
      <p:ext uri="{BB962C8B-B14F-4D97-AF65-F5344CB8AC3E}">
        <p14:creationId xmlns:p14="http://schemas.microsoft.com/office/powerpoint/2010/main" val="3935208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52F25BF-5B97-48EF-8545-B04D2B59727E}" type="datetimeFigureOut">
              <a:rPr lang="it-IT" smtClean="0"/>
              <a:t>14/06/2016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6522D6E-F83C-4911-9E6D-E8F60D93AD38}" type="slidenum">
              <a:rPr lang="it-IT" smtClean="0"/>
              <a:t>‹N›</a:t>
            </a:fld>
            <a:endParaRPr lang="it-IT"/>
          </a:p>
        </p:txBody>
      </p:sp>
    </p:spTree>
    <p:extLst>
      <p:ext uri="{BB962C8B-B14F-4D97-AF65-F5344CB8AC3E}">
        <p14:creationId xmlns:p14="http://schemas.microsoft.com/office/powerpoint/2010/main" val="549619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52F25BF-5B97-48EF-8545-B04D2B59727E}" type="datetimeFigureOut">
              <a:rPr lang="it-IT" smtClean="0"/>
              <a:t>14/06/2016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6522D6E-F83C-4911-9E6D-E8F60D93AD38}" type="slidenum">
              <a:rPr lang="it-IT" smtClean="0"/>
              <a:t>‹N›</a:t>
            </a:fld>
            <a:endParaRPr lang="it-IT"/>
          </a:p>
        </p:txBody>
      </p:sp>
    </p:spTree>
    <p:extLst>
      <p:ext uri="{BB962C8B-B14F-4D97-AF65-F5344CB8AC3E}">
        <p14:creationId xmlns:p14="http://schemas.microsoft.com/office/powerpoint/2010/main" val="741679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652F25BF-5B97-48EF-8545-B04D2B59727E}" type="datetimeFigureOut">
              <a:rPr lang="it-IT" smtClean="0"/>
              <a:t>14/06/2016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6522D6E-F83C-4911-9E6D-E8F60D93AD38}" type="slidenum">
              <a:rPr lang="it-IT" smtClean="0"/>
              <a:t>‹N›</a:t>
            </a:fld>
            <a:endParaRPr lang="it-IT"/>
          </a:p>
        </p:txBody>
      </p:sp>
    </p:spTree>
    <p:extLst>
      <p:ext uri="{BB962C8B-B14F-4D97-AF65-F5344CB8AC3E}">
        <p14:creationId xmlns:p14="http://schemas.microsoft.com/office/powerpoint/2010/main" val="239987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652F25BF-5B97-48EF-8545-B04D2B59727E}" type="datetimeFigureOut">
              <a:rPr lang="it-IT" smtClean="0"/>
              <a:t>14/06/2016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6522D6E-F83C-4911-9E6D-E8F60D93AD38}" type="slidenum">
              <a:rPr lang="it-IT" smtClean="0"/>
              <a:t>‹N›</a:t>
            </a:fld>
            <a:endParaRPr lang="it-IT"/>
          </a:p>
        </p:txBody>
      </p:sp>
    </p:spTree>
    <p:extLst>
      <p:ext uri="{BB962C8B-B14F-4D97-AF65-F5344CB8AC3E}">
        <p14:creationId xmlns:p14="http://schemas.microsoft.com/office/powerpoint/2010/main" val="2775406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652F25BF-5B97-48EF-8545-B04D2B59727E}" type="datetimeFigureOut">
              <a:rPr lang="it-IT" smtClean="0"/>
              <a:t>14/06/2016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6522D6E-F83C-4911-9E6D-E8F60D93AD38}" type="slidenum">
              <a:rPr lang="it-IT" smtClean="0"/>
              <a:t>‹N›</a:t>
            </a:fld>
            <a:endParaRPr lang="it-IT"/>
          </a:p>
        </p:txBody>
      </p:sp>
    </p:spTree>
    <p:extLst>
      <p:ext uri="{BB962C8B-B14F-4D97-AF65-F5344CB8AC3E}">
        <p14:creationId xmlns:p14="http://schemas.microsoft.com/office/powerpoint/2010/main" val="3421005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652F25BF-5B97-48EF-8545-B04D2B59727E}" type="datetimeFigureOut">
              <a:rPr lang="it-IT" smtClean="0"/>
              <a:t>14/06/2016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6522D6E-F83C-4911-9E6D-E8F60D93AD38}" type="slidenum">
              <a:rPr lang="it-IT" smtClean="0"/>
              <a:t>‹N›</a:t>
            </a:fld>
            <a:endParaRPr lang="it-IT"/>
          </a:p>
        </p:txBody>
      </p:sp>
    </p:spTree>
    <p:extLst>
      <p:ext uri="{BB962C8B-B14F-4D97-AF65-F5344CB8AC3E}">
        <p14:creationId xmlns:p14="http://schemas.microsoft.com/office/powerpoint/2010/main" val="151844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52F25BF-5B97-48EF-8545-B04D2B59727E}" type="datetimeFigureOut">
              <a:rPr lang="it-IT" smtClean="0"/>
              <a:t>14/06/2016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6522D6E-F83C-4911-9E6D-E8F60D93AD38}" type="slidenum">
              <a:rPr lang="it-IT" smtClean="0"/>
              <a:t>‹N›</a:t>
            </a:fld>
            <a:endParaRPr lang="it-IT"/>
          </a:p>
        </p:txBody>
      </p:sp>
    </p:spTree>
    <p:extLst>
      <p:ext uri="{BB962C8B-B14F-4D97-AF65-F5344CB8AC3E}">
        <p14:creationId xmlns:p14="http://schemas.microsoft.com/office/powerpoint/2010/main" val="193245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652F25BF-5B97-48EF-8545-B04D2B59727E}" type="datetimeFigureOut">
              <a:rPr lang="it-IT" smtClean="0"/>
              <a:t>14/06/2016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6522D6E-F83C-4911-9E6D-E8F60D93AD38}" type="slidenum">
              <a:rPr lang="it-IT" smtClean="0"/>
              <a:t>‹N›</a:t>
            </a:fld>
            <a:endParaRPr lang="it-IT"/>
          </a:p>
        </p:txBody>
      </p:sp>
    </p:spTree>
    <p:extLst>
      <p:ext uri="{BB962C8B-B14F-4D97-AF65-F5344CB8AC3E}">
        <p14:creationId xmlns:p14="http://schemas.microsoft.com/office/powerpoint/2010/main" val="1095252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652F25BF-5B97-48EF-8545-B04D2B59727E}" type="datetimeFigureOut">
              <a:rPr lang="it-IT" smtClean="0"/>
              <a:t>14/06/2016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6522D6E-F83C-4911-9E6D-E8F60D93AD38}" type="slidenum">
              <a:rPr lang="it-IT" smtClean="0"/>
              <a:t>‹N›</a:t>
            </a:fld>
            <a:endParaRPr lang="it-IT"/>
          </a:p>
        </p:txBody>
      </p:sp>
    </p:spTree>
    <p:extLst>
      <p:ext uri="{BB962C8B-B14F-4D97-AF65-F5344CB8AC3E}">
        <p14:creationId xmlns:p14="http://schemas.microsoft.com/office/powerpoint/2010/main" val="1488872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2F25BF-5B97-48EF-8545-B04D2B59727E}" type="datetimeFigureOut">
              <a:rPr lang="it-IT" smtClean="0"/>
              <a:t>14/06/2016</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522D6E-F83C-4911-9E6D-E8F60D93AD38}" type="slidenum">
              <a:rPr lang="it-IT" smtClean="0"/>
              <a:t>‹N›</a:t>
            </a:fld>
            <a:endParaRPr lang="it-IT"/>
          </a:p>
        </p:txBody>
      </p:sp>
    </p:spTree>
    <p:extLst>
      <p:ext uri="{BB962C8B-B14F-4D97-AF65-F5344CB8AC3E}">
        <p14:creationId xmlns:p14="http://schemas.microsoft.com/office/powerpoint/2010/main" val="2291935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3"/><Relationship Id="rId1" Type="http://schemas.openxmlformats.org/officeDocument/2006/relationships/audio" Target="NULL" TargetMode="Externa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32000">
              <a:srgbClr val="32DCFE"/>
            </a:gs>
            <a:gs pos="10000">
              <a:srgbClr val="E9F8FD"/>
            </a:gs>
            <a:gs pos="54000">
              <a:srgbClr val="44C4FE"/>
            </a:gs>
            <a:gs pos="72000">
              <a:srgbClr val="32BFFE"/>
            </a:gs>
            <a:gs pos="93000">
              <a:srgbClr val="1D9EFF"/>
            </a:gs>
          </a:gsLst>
          <a:lin ang="5400000" scaled="1"/>
          <a:tileRect/>
        </a:gradFill>
        <a:effectLst/>
      </p:bgPr>
    </p:bg>
    <p:spTree>
      <p:nvGrpSpPr>
        <p:cNvPr id="1" name=""/>
        <p:cNvGrpSpPr/>
        <p:nvPr/>
      </p:nvGrpSpPr>
      <p:grpSpPr>
        <a:xfrm>
          <a:off x="0" y="0"/>
          <a:ext cx="0" cy="0"/>
          <a:chOff x="0" y="0"/>
          <a:chExt cx="0" cy="0"/>
        </a:xfrm>
      </p:grpSpPr>
      <p:pic>
        <p:nvPicPr>
          <p:cNvPr id="6" name="Quando sono lontano - Clementino - Sanremo 2016 - Giovanni Federico Karaoke">
            <a:hlinkClick r:id="" action="ppaction://media"/>
          </p:cNvPr>
          <p:cNvPicPr>
            <a:picLocks noChangeAspect="1"/>
          </p:cNvPicPr>
          <p:nvPr>
            <a:audioFile r:link="rId1"/>
            <p:extLst>
              <p:ext uri="{DAA4B4D4-6D71-4841-9C94-3DE7FCFB9230}">
                <p14:media xmlns:p14="http://schemas.microsoft.com/office/powerpoint/2010/main" r:embed="rId2">
                  <p14:trim end="174642.3125"/>
                  <p14:fade in="2000" out="4500"/>
                </p14:media>
              </p:ext>
            </p:extLst>
          </p:nvPr>
        </p:nvPicPr>
        <p:blipFill>
          <a:blip r:embed="rId4"/>
          <a:stretch>
            <a:fillRect/>
          </a:stretch>
        </p:blipFill>
        <p:spPr>
          <a:xfrm>
            <a:off x="11390404" y="6048319"/>
            <a:ext cx="609600" cy="609600"/>
          </a:xfrm>
          <a:prstGeom prst="rect">
            <a:avLst/>
          </a:prstGeom>
        </p:spPr>
      </p:pic>
      <p:sp>
        <p:nvSpPr>
          <p:cNvPr id="7" name="CasellaDiTesto 6"/>
          <p:cNvSpPr txBox="1"/>
          <p:nvPr/>
        </p:nvSpPr>
        <p:spPr>
          <a:xfrm>
            <a:off x="3601791" y="421099"/>
            <a:ext cx="8590209" cy="923330"/>
          </a:xfrm>
          <a:prstGeom prst="rect">
            <a:avLst/>
          </a:prstGeom>
          <a:noFill/>
        </p:spPr>
        <p:txBody>
          <a:bodyPr wrap="square" rtlCol="0">
            <a:spAutoFit/>
          </a:bodyPr>
          <a:lstStyle/>
          <a:p>
            <a:r>
              <a:rPr lang="it-IT" sz="5400" b="1" dirty="0" smtClean="0">
                <a:ln>
                  <a:solidFill>
                    <a:schemeClr val="accent1">
                      <a:lumMod val="60000"/>
                      <a:lumOff val="40000"/>
                    </a:schemeClr>
                  </a:solidFill>
                </a:ln>
                <a:latin typeface="Comic Sans MS" panose="030F0702030302020204" pitchFamily="66" charset="0"/>
              </a:rPr>
              <a:t>GRUPPO NOI</a:t>
            </a:r>
            <a:endParaRPr lang="it-IT" sz="5400" b="1" dirty="0">
              <a:ln>
                <a:solidFill>
                  <a:schemeClr val="accent1">
                    <a:lumMod val="60000"/>
                    <a:lumOff val="40000"/>
                  </a:schemeClr>
                </a:solidFill>
              </a:ln>
              <a:latin typeface="Comic Sans MS" panose="030F0702030302020204" pitchFamily="66" charset="0"/>
            </a:endParaRPr>
          </a:p>
        </p:txBody>
      </p:sp>
      <p:sp>
        <p:nvSpPr>
          <p:cNvPr id="8" name="CasellaDiTesto 7"/>
          <p:cNvSpPr txBox="1"/>
          <p:nvPr/>
        </p:nvSpPr>
        <p:spPr>
          <a:xfrm>
            <a:off x="1449236" y="2211890"/>
            <a:ext cx="9582180" cy="1200329"/>
          </a:xfrm>
          <a:prstGeom prst="rect">
            <a:avLst/>
          </a:prstGeom>
          <a:noFill/>
        </p:spPr>
        <p:txBody>
          <a:bodyPr wrap="square" rtlCol="0">
            <a:spAutoFit/>
          </a:bodyPr>
          <a:lstStyle/>
          <a:p>
            <a:pPr algn="ctr"/>
            <a:r>
              <a:rPr lang="it-IT" sz="3600" b="1" dirty="0" smtClean="0">
                <a:ln>
                  <a:solidFill>
                    <a:schemeClr val="accent1">
                      <a:lumMod val="60000"/>
                      <a:lumOff val="40000"/>
                    </a:schemeClr>
                  </a:solidFill>
                </a:ln>
                <a:latin typeface="Comic Sans MS" panose="030F0702030302020204" pitchFamily="66" charset="0"/>
              </a:rPr>
              <a:t>Scuola Media «G. Ferrari»</a:t>
            </a:r>
          </a:p>
          <a:p>
            <a:pPr algn="ctr"/>
            <a:r>
              <a:rPr lang="it-IT" sz="3600" b="1" dirty="0" smtClean="0">
                <a:ln>
                  <a:solidFill>
                    <a:schemeClr val="accent1">
                      <a:lumMod val="60000"/>
                      <a:lumOff val="40000"/>
                    </a:schemeClr>
                  </a:solidFill>
                </a:ln>
                <a:latin typeface="Comic Sans MS" panose="030F0702030302020204" pitchFamily="66" charset="0"/>
              </a:rPr>
              <a:t> Vercelli</a:t>
            </a:r>
            <a:endParaRPr lang="it-IT" sz="3600" b="1" dirty="0">
              <a:ln>
                <a:solidFill>
                  <a:schemeClr val="accent1">
                    <a:lumMod val="60000"/>
                    <a:lumOff val="40000"/>
                  </a:schemeClr>
                </a:solidFill>
              </a:ln>
              <a:latin typeface="Comic Sans MS" panose="030F0702030302020204" pitchFamily="66" charset="0"/>
            </a:endParaRPr>
          </a:p>
        </p:txBody>
      </p:sp>
      <p:sp>
        <p:nvSpPr>
          <p:cNvPr id="2" name="CasellaDiTesto 1"/>
          <p:cNvSpPr txBox="1"/>
          <p:nvPr/>
        </p:nvSpPr>
        <p:spPr>
          <a:xfrm>
            <a:off x="2672862" y="3453227"/>
            <a:ext cx="5849816" cy="646331"/>
          </a:xfrm>
          <a:prstGeom prst="rect">
            <a:avLst/>
          </a:prstGeom>
          <a:noFill/>
        </p:spPr>
        <p:txBody>
          <a:bodyPr wrap="square" rtlCol="0">
            <a:spAutoFit/>
          </a:bodyPr>
          <a:lstStyle/>
          <a:p>
            <a:pPr algn="ctr"/>
            <a:r>
              <a:rPr lang="it-IT" sz="3600" b="1" dirty="0" smtClean="0">
                <a:latin typeface="Comic Sans MS" pitchFamily="66" charset="0"/>
              </a:rPr>
              <a:t>Obiettivo Scuola Sicura</a:t>
            </a:r>
            <a:endParaRPr lang="it-IT" sz="3600" b="1" dirty="0">
              <a:latin typeface="Comic Sans MS" pitchFamily="66" charset="0"/>
            </a:endParaRPr>
          </a:p>
        </p:txBody>
      </p:sp>
    </p:spTree>
    <p:extLst>
      <p:ext uri="{BB962C8B-B14F-4D97-AF65-F5344CB8AC3E}">
        <p14:creationId xmlns:p14="http://schemas.microsoft.com/office/powerpoint/2010/main" val="3832480349"/>
      </p:ext>
    </p:extLst>
  </p:cSld>
  <p:clrMapOvr>
    <a:masterClrMapping/>
  </p:clrMapOvr>
  <mc:AlternateContent xmlns:mc="http://schemas.openxmlformats.org/markup-compatibility/2006">
    <mc:Choice xmlns:p14="http://schemas.microsoft.com/office/powerpoint/2010/main" Requires="p14">
      <p:transition spd="slow" p14:dur="4250" advTm="10000">
        <p:wipe/>
      </p:transition>
    </mc:Choice>
    <mc:Fallback>
      <p:transition spd="slow" advTm="10000">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par>
                          <p:cTn id="7" fill="hold">
                            <p:stCondLst>
                              <p:cond delay="0"/>
                            </p:stCondLst>
                            <p:childTnLst>
                              <p:par>
                                <p:cTn id="8" presetID="42" presetClass="entr" presetSubtype="0"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42" presetClass="entr" presetSubtype="0" fill="hold" nodeType="after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fade">
                                      <p:cBhvr>
                                        <p:cTn id="22" dur="1000"/>
                                        <p:tgtEl>
                                          <p:spTgt spid="2">
                                            <p:txEl>
                                              <p:pRg st="0" end="0"/>
                                            </p:txEl>
                                          </p:spTgt>
                                        </p:tgtEl>
                                      </p:cBhvr>
                                    </p:animEffect>
                                    <p:anim calcmode="lin" valueType="num">
                                      <p:cBhvr>
                                        <p:cTn id="2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25" repeatCount="indefinite" fill="hold" display="0">
                  <p:stCondLst>
                    <p:cond delay="indefinite"/>
                  </p:stCondLst>
                  <p:endCondLst>
                    <p:cond evt="onStopAudio" delay="0">
                      <p:tgtEl>
                        <p:sldTgt/>
                      </p:tgtEl>
                    </p:cond>
                  </p:endCondLst>
                </p:cTn>
                <p:tgtEl>
                  <p:spTgt spid="6"/>
                </p:tgtEl>
              </p:cMediaNode>
            </p:audio>
          </p:childTnLst>
        </p:cTn>
      </p:par>
    </p:tnLst>
    <p:bldLst>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chemeClr val="accent1">
                <a:lumMod val="50000"/>
              </a:schemeClr>
            </a:gs>
          </a:gsLst>
          <a:lin ang="5400000" scaled="0"/>
        </a:gradFill>
        <a:effectLst/>
      </p:bgPr>
    </p:bg>
    <p:spTree>
      <p:nvGrpSpPr>
        <p:cNvPr id="1" name=""/>
        <p:cNvGrpSpPr/>
        <p:nvPr/>
      </p:nvGrpSpPr>
      <p:grpSpPr>
        <a:xfrm>
          <a:off x="0" y="0"/>
          <a:ext cx="0" cy="0"/>
          <a:chOff x="0" y="0"/>
          <a:chExt cx="0" cy="0"/>
        </a:xfrm>
      </p:grpSpPr>
      <p:sp>
        <p:nvSpPr>
          <p:cNvPr id="2" name="CasellaDiTesto 1"/>
          <p:cNvSpPr txBox="1"/>
          <p:nvPr/>
        </p:nvSpPr>
        <p:spPr>
          <a:xfrm>
            <a:off x="973014" y="316523"/>
            <a:ext cx="9694985" cy="1815882"/>
          </a:xfrm>
          <a:prstGeom prst="rect">
            <a:avLst/>
          </a:prstGeom>
          <a:noFill/>
        </p:spPr>
        <p:txBody>
          <a:bodyPr wrap="square" rtlCol="0">
            <a:spAutoFit/>
          </a:bodyPr>
          <a:lstStyle/>
          <a:p>
            <a:r>
              <a:rPr lang="it-IT" sz="2800" dirty="0" smtClean="0">
                <a:latin typeface="Comic Sans MS" pitchFamily="66" charset="0"/>
              </a:rPr>
              <a:t>Alcuni ragazzi del Gruppo NOI sono stati invitati all’Open </a:t>
            </a:r>
            <a:r>
              <a:rPr lang="it-IT" sz="2800" dirty="0" err="1" smtClean="0">
                <a:latin typeface="Comic Sans MS" pitchFamily="66" charset="0"/>
              </a:rPr>
              <a:t>Day</a:t>
            </a:r>
            <a:r>
              <a:rPr lang="it-IT" sz="2800" dirty="0" smtClean="0">
                <a:latin typeface="Comic Sans MS" pitchFamily="66" charset="0"/>
              </a:rPr>
              <a:t> della «Giornata della Prevenzione» organizzata dall’ASL </a:t>
            </a:r>
            <a:r>
              <a:rPr lang="it-IT" sz="2800" dirty="0">
                <a:latin typeface="Comic Sans MS" pitchFamily="66" charset="0"/>
              </a:rPr>
              <a:t>d</a:t>
            </a:r>
            <a:r>
              <a:rPr lang="it-IT" sz="2800" dirty="0" smtClean="0">
                <a:latin typeface="Comic Sans MS" pitchFamily="66" charset="0"/>
              </a:rPr>
              <a:t>i Vercelli per relazionare sulla formazione svolta.</a:t>
            </a:r>
            <a:r>
              <a:rPr lang="it-IT" sz="2400" dirty="0" smtClean="0"/>
              <a:t> </a:t>
            </a:r>
            <a:endParaRPr lang="it-IT" sz="2400" dirty="0"/>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5354" y="2284805"/>
            <a:ext cx="7610642" cy="4280986"/>
          </a:xfrm>
          <a:prstGeom prst="rect">
            <a:avLst/>
          </a:prstGeom>
          <a:ln w="25400">
            <a:solidFill>
              <a:schemeClr val="accent1">
                <a:shade val="50000"/>
              </a:schemeClr>
            </a:solidFill>
          </a:ln>
        </p:spPr>
      </p:pic>
    </p:spTree>
    <p:extLst>
      <p:ext uri="{BB962C8B-B14F-4D97-AF65-F5344CB8AC3E}">
        <p14:creationId xmlns:p14="http://schemas.microsoft.com/office/powerpoint/2010/main" val="839892574"/>
      </p:ext>
    </p:extLst>
  </p:cSld>
  <p:clrMapOvr>
    <a:masterClrMapping/>
  </p:clrMapOvr>
  <mc:AlternateContent xmlns:mc="http://schemas.openxmlformats.org/markup-compatibility/2006">
    <mc:Choice xmlns:p14="http://schemas.microsoft.com/office/powerpoint/2010/main" Requires="p14">
      <p:transition spd="slow" p14:dur="2000" advTm="15000"/>
    </mc:Choice>
    <mc:Fallback>
      <p:transition spd="slow" advTm="1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39999">
              <a:srgbClr val="85C2FF"/>
            </a:gs>
            <a:gs pos="70000">
              <a:srgbClr val="C4D6EB"/>
            </a:gs>
            <a:gs pos="100000">
              <a:schemeClr val="bg1"/>
            </a:gs>
          </a:gsLst>
          <a:lin ang="5400000" scaled="0"/>
        </a:gradFill>
        <a:effectLst/>
      </p:bgPr>
    </p:bg>
    <p:spTree>
      <p:nvGrpSpPr>
        <p:cNvPr id="1" name=""/>
        <p:cNvGrpSpPr/>
        <p:nvPr/>
      </p:nvGrpSpPr>
      <p:grpSpPr>
        <a:xfrm>
          <a:off x="0" y="0"/>
          <a:ext cx="0" cy="0"/>
          <a:chOff x="0" y="0"/>
          <a:chExt cx="0" cy="0"/>
        </a:xfrm>
      </p:grpSpPr>
      <p:sp>
        <p:nvSpPr>
          <p:cNvPr id="2" name="CasellaDiTesto 1"/>
          <p:cNvSpPr txBox="1"/>
          <p:nvPr/>
        </p:nvSpPr>
        <p:spPr>
          <a:xfrm>
            <a:off x="363415" y="422031"/>
            <a:ext cx="10820400" cy="2739211"/>
          </a:xfrm>
          <a:prstGeom prst="rect">
            <a:avLst/>
          </a:prstGeom>
          <a:noFill/>
        </p:spPr>
        <p:txBody>
          <a:bodyPr wrap="square" rtlCol="0">
            <a:spAutoFit/>
          </a:bodyPr>
          <a:lstStyle/>
          <a:p>
            <a:pPr algn="ctr"/>
            <a:r>
              <a:rPr lang="it-IT" sz="3200" b="1" dirty="0" smtClean="0">
                <a:latin typeface="Comic Sans MS" pitchFamily="66" charset="0"/>
              </a:rPr>
              <a:t>ABBIAMO IMPARATO:</a:t>
            </a:r>
          </a:p>
          <a:p>
            <a:pPr marL="285750" indent="-285750">
              <a:buFont typeface="Arial" pitchFamily="34" charset="0"/>
              <a:buChar char="•"/>
            </a:pPr>
            <a:endParaRPr lang="it-IT" dirty="0" smtClean="0">
              <a:latin typeface="Comic Sans MS" pitchFamily="66" charset="0"/>
            </a:endParaRPr>
          </a:p>
          <a:p>
            <a:pPr marL="285750" indent="-285750">
              <a:buFont typeface="Arial" pitchFamily="34" charset="0"/>
              <a:buChar char="•"/>
            </a:pPr>
            <a:r>
              <a:rPr lang="it-IT" sz="2000" dirty="0" smtClean="0">
                <a:latin typeface="Comic Sans MS" pitchFamily="66" charset="0"/>
              </a:rPr>
              <a:t>A relazionarci meglio con i compagni</a:t>
            </a:r>
          </a:p>
          <a:p>
            <a:pPr marL="285750" indent="-285750">
              <a:buFont typeface="Arial" pitchFamily="34" charset="0"/>
              <a:buChar char="•"/>
            </a:pPr>
            <a:r>
              <a:rPr lang="it-IT" sz="2000" dirty="0">
                <a:latin typeface="Comic Sans MS" pitchFamily="66" charset="0"/>
              </a:rPr>
              <a:t>A</a:t>
            </a:r>
            <a:r>
              <a:rPr lang="it-IT" sz="2000" dirty="0" smtClean="0">
                <a:latin typeface="Comic Sans MS" pitchFamily="66" charset="0"/>
              </a:rPr>
              <a:t> rispettare le idee altrui</a:t>
            </a:r>
          </a:p>
          <a:p>
            <a:pPr marL="285750" indent="-285750">
              <a:buFont typeface="Arial" pitchFamily="34" charset="0"/>
              <a:buChar char="•"/>
            </a:pPr>
            <a:r>
              <a:rPr lang="it-IT" sz="2000" dirty="0" smtClean="0">
                <a:latin typeface="Comic Sans MS" pitchFamily="66" charset="0"/>
              </a:rPr>
              <a:t>A non avere preconcetti prima di conoscere le persone </a:t>
            </a:r>
          </a:p>
          <a:p>
            <a:pPr marL="285750" indent="-285750">
              <a:buFont typeface="Arial" pitchFamily="34" charset="0"/>
              <a:buChar char="•"/>
            </a:pPr>
            <a:r>
              <a:rPr lang="it-IT" sz="2000" dirty="0" smtClean="0">
                <a:latin typeface="Comic Sans MS" pitchFamily="66" charset="0"/>
              </a:rPr>
              <a:t>A superare la timidezza e la vergogna</a:t>
            </a:r>
          </a:p>
          <a:p>
            <a:pPr marL="285750" indent="-285750">
              <a:buFont typeface="Arial" pitchFamily="34" charset="0"/>
              <a:buChar char="•"/>
            </a:pPr>
            <a:endParaRPr lang="it-IT" dirty="0">
              <a:latin typeface="Comic Sans MS" pitchFamily="66" charset="0"/>
            </a:endParaRPr>
          </a:p>
          <a:p>
            <a:pPr algn="ctr"/>
            <a:r>
              <a:rPr lang="it-IT" sz="2400" b="1" dirty="0" smtClean="0">
                <a:latin typeface="Comic Sans MS" pitchFamily="66" charset="0"/>
              </a:rPr>
              <a:t>E CHE:</a:t>
            </a:r>
            <a:endParaRPr lang="it-IT" sz="2400" b="1" dirty="0">
              <a:latin typeface="Comic Sans MS" pitchFamily="66" charset="0"/>
            </a:endParaRPr>
          </a:p>
        </p:txBody>
      </p:sp>
      <p:sp>
        <p:nvSpPr>
          <p:cNvPr id="4" name="Rettangolo 3"/>
          <p:cNvSpPr/>
          <p:nvPr/>
        </p:nvSpPr>
        <p:spPr>
          <a:xfrm>
            <a:off x="3458308" y="3161242"/>
            <a:ext cx="4935415" cy="3603120"/>
          </a:xfrm>
          <a:prstGeom prst="rect">
            <a:avLst/>
          </a:prstGeom>
          <a:gradFill>
            <a:gsLst>
              <a:gs pos="0">
                <a:srgbClr val="8488C4"/>
              </a:gs>
              <a:gs pos="53000">
                <a:srgbClr val="D4DEFF"/>
              </a:gs>
              <a:gs pos="83000">
                <a:srgbClr val="D4DEFF"/>
              </a:gs>
              <a:gs pos="100000">
                <a:schemeClr val="accent1"/>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100"/>
              </a:spcBef>
              <a:spcAft>
                <a:spcPts val="100"/>
              </a:spcAft>
            </a:pPr>
            <a:r>
              <a:rPr lang="it-IT" b="1" dirty="0" smtClean="0">
                <a:solidFill>
                  <a:schemeClr val="tx1"/>
                </a:solidFill>
                <a:latin typeface="Copperplate Gothic Light" pitchFamily="34" charset="0"/>
              </a:rPr>
              <a:t>«LA SCUOLA E’ COME L’ARTE, PUOI ESPRIMERE I SENTIMENTI,  MOSTRARE I VARI COLORI DELLA TUA PERSONALITA’ COME  IN UN QUADRO»</a:t>
            </a:r>
            <a:endParaRPr lang="it-IT" b="1" dirty="0">
              <a:solidFill>
                <a:schemeClr val="tx1"/>
              </a:solidFill>
              <a:latin typeface="Copperplate Gothic Light" pitchFamily="34" charset="0"/>
            </a:endParaRPr>
          </a:p>
        </p:txBody>
      </p:sp>
    </p:spTree>
    <p:extLst>
      <p:ext uri="{BB962C8B-B14F-4D97-AF65-F5344CB8AC3E}">
        <p14:creationId xmlns:p14="http://schemas.microsoft.com/office/powerpoint/2010/main" val="1543819745"/>
      </p:ext>
    </p:extLst>
  </p:cSld>
  <p:clrMapOvr>
    <a:masterClrMapping/>
  </p:clrMapOvr>
  <mc:AlternateContent xmlns:mc="http://schemas.openxmlformats.org/markup-compatibility/2006">
    <mc:Choice xmlns:p14="http://schemas.microsoft.com/office/powerpoint/2010/main" Requires="p14">
      <p:transition spd="slow" p14:dur="2000" advTm="15000"/>
    </mc:Choice>
    <mc:Fallback>
      <p:transition spd="slow" advTm="1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25000">
              <a:srgbClr val="03D4A8"/>
            </a:gs>
            <a:gs pos="47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3" name="CasellaDiTesto 2"/>
          <p:cNvSpPr txBox="1"/>
          <p:nvPr/>
        </p:nvSpPr>
        <p:spPr>
          <a:xfrm>
            <a:off x="460375" y="1019908"/>
            <a:ext cx="11418277" cy="2062103"/>
          </a:xfrm>
          <a:prstGeom prst="rect">
            <a:avLst/>
          </a:prstGeom>
          <a:noFill/>
        </p:spPr>
        <p:txBody>
          <a:bodyPr wrap="square" rtlCol="0">
            <a:spAutoFit/>
          </a:bodyPr>
          <a:lstStyle/>
          <a:p>
            <a:endParaRPr lang="it-IT" dirty="0" smtClean="0">
              <a:latin typeface="Comic Sans MS" pitchFamily="66" charset="0"/>
            </a:endParaRPr>
          </a:p>
          <a:p>
            <a:r>
              <a:rPr lang="it-IT" dirty="0" smtClean="0">
                <a:latin typeface="Comic Sans MS" pitchFamily="66" charset="0"/>
              </a:rPr>
              <a:t>IL Gruppo Noi </a:t>
            </a:r>
            <a:r>
              <a:rPr lang="it-IT" sz="2000" dirty="0" smtClean="0">
                <a:latin typeface="Comic Sans MS" pitchFamily="66" charset="0"/>
              </a:rPr>
              <a:t>nasce</a:t>
            </a:r>
            <a:r>
              <a:rPr lang="it-IT" dirty="0" smtClean="0">
                <a:latin typeface="Comic Sans MS" pitchFamily="66" charset="0"/>
              </a:rPr>
              <a:t> con l’obiettivo di prevenire il bullismo e ogni forma di disagio scolastico coinvolgendo gli studenti, destinatari finali delle azioni, sin dal momento della loro progettazione.</a:t>
            </a:r>
          </a:p>
          <a:p>
            <a:r>
              <a:rPr lang="it-IT" dirty="0" smtClean="0">
                <a:latin typeface="Comic Sans MS" pitchFamily="66" charset="0"/>
              </a:rPr>
              <a:t>Utilizza una metodologia partecipativa che ricorda la Peer </a:t>
            </a:r>
            <a:r>
              <a:rPr lang="it-IT" dirty="0" err="1" smtClean="0">
                <a:latin typeface="Comic Sans MS" pitchFamily="66" charset="0"/>
              </a:rPr>
              <a:t>Education</a:t>
            </a:r>
            <a:r>
              <a:rPr lang="it-IT" dirty="0" smtClean="0">
                <a:latin typeface="Comic Sans MS" pitchFamily="66" charset="0"/>
              </a:rPr>
              <a:t>, adattata all’età degli studenti che sono preadolescenti e quindi con capacità cognitive e riflessive ancora in crescita.</a:t>
            </a:r>
          </a:p>
          <a:p>
            <a:r>
              <a:rPr lang="it-IT" dirty="0" smtClean="0">
                <a:latin typeface="Comic Sans MS" pitchFamily="66" charset="0"/>
              </a:rPr>
              <a:t>Prevede, quindi, la formazione di studenti che lavoreranno insieme agli insegnanti per pensare ad azioni utili a contrastare il bullismo e a promuovere benessere e buone relazioni a scuola.</a:t>
            </a:r>
            <a:endParaRPr lang="it-IT" dirty="0">
              <a:latin typeface="Comic Sans MS" pitchFamily="66" charset="0"/>
            </a:endParaRPr>
          </a:p>
        </p:txBody>
      </p:sp>
      <p:sp>
        <p:nvSpPr>
          <p:cNvPr id="4" name="CasellaDiTesto 3"/>
          <p:cNvSpPr txBox="1"/>
          <p:nvPr/>
        </p:nvSpPr>
        <p:spPr>
          <a:xfrm>
            <a:off x="480645" y="328246"/>
            <a:ext cx="10808678" cy="461665"/>
          </a:xfrm>
          <a:prstGeom prst="rect">
            <a:avLst/>
          </a:prstGeom>
          <a:noFill/>
        </p:spPr>
        <p:txBody>
          <a:bodyPr wrap="square" rtlCol="0">
            <a:spAutoFit/>
          </a:bodyPr>
          <a:lstStyle/>
          <a:p>
            <a:pPr algn="ctr"/>
            <a:r>
              <a:rPr lang="it-IT" sz="2400" dirty="0" smtClean="0">
                <a:latin typeface="Comic Sans MS" pitchFamily="66" charset="0"/>
              </a:rPr>
              <a:t>L’ obiettivo del Gruppo NOI</a:t>
            </a:r>
            <a:endParaRPr lang="it-IT" sz="2400" dirty="0">
              <a:latin typeface="Comic Sans MS" pitchFamily="66" charset="0"/>
            </a:endParaRPr>
          </a:p>
        </p:txBody>
      </p:sp>
      <p:sp>
        <p:nvSpPr>
          <p:cNvPr id="5" name="AutoShape 2" descr="Risultati immagini per bullism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4" descr="Risultati immagini per bullism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2663" y="3516922"/>
            <a:ext cx="4191000" cy="2579077"/>
          </a:xfrm>
          <a:prstGeom prst="rect">
            <a:avLst/>
          </a:prstGeom>
          <a:noFill/>
          <a:ln w="25400">
            <a:solidFill>
              <a:schemeClr val="accent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8571096"/>
      </p:ext>
    </p:extLst>
  </p:cSld>
  <p:clrMapOvr>
    <a:masterClrMapping/>
  </p:clrMapOvr>
  <p:transition spd="slow" advTm="30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7000">
              <a:schemeClr val="accent5">
                <a:lumMod val="5000"/>
                <a:lumOff val="95000"/>
              </a:schemeClr>
            </a:gs>
            <a:gs pos="46000">
              <a:srgbClr val="6B9CEB"/>
            </a:gs>
            <a:gs pos="77000">
              <a:srgbClr val="5B6AFB"/>
            </a:gs>
            <a:gs pos="100000">
              <a:srgbClr val="1302F0"/>
            </a:gs>
          </a:gsLst>
          <a:lin ang="8100000" scaled="1"/>
          <a:tileRect/>
        </a:gra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98897" y="645294"/>
            <a:ext cx="5876469" cy="4407352"/>
          </a:xfrm>
          <a:prstGeom prst="rect">
            <a:avLst/>
          </a:prstGeom>
          <a:ln w="25400">
            <a:solidFill>
              <a:srgbClr val="0070C0"/>
            </a:solidFill>
          </a:ln>
        </p:spPr>
      </p:pic>
      <p:sp>
        <p:nvSpPr>
          <p:cNvPr id="5" name="CasellaDiTesto 4"/>
          <p:cNvSpPr txBox="1"/>
          <p:nvPr/>
        </p:nvSpPr>
        <p:spPr>
          <a:xfrm>
            <a:off x="314817" y="305325"/>
            <a:ext cx="4937121" cy="1077218"/>
          </a:xfrm>
          <a:prstGeom prst="rect">
            <a:avLst/>
          </a:prstGeom>
          <a:noFill/>
          <a:ln>
            <a:noFill/>
          </a:ln>
        </p:spPr>
        <p:txBody>
          <a:bodyPr wrap="square" rtlCol="0">
            <a:spAutoFit/>
          </a:bodyPr>
          <a:lstStyle/>
          <a:p>
            <a:r>
              <a:rPr lang="it-IT" sz="3200" b="1" dirty="0" smtClean="0">
                <a:ln>
                  <a:solidFill>
                    <a:schemeClr val="accent1">
                      <a:lumMod val="60000"/>
                      <a:lumOff val="40000"/>
                    </a:schemeClr>
                  </a:solidFill>
                </a:ln>
                <a:latin typeface="Comic Sans MS" panose="030F0702030302020204" pitchFamily="66" charset="0"/>
              </a:rPr>
              <a:t>I ragazzi in classe durante il progetto</a:t>
            </a:r>
            <a:endParaRPr lang="it-IT" sz="3200" b="1" dirty="0">
              <a:ln>
                <a:solidFill>
                  <a:schemeClr val="accent1">
                    <a:lumMod val="60000"/>
                    <a:lumOff val="40000"/>
                  </a:schemeClr>
                </a:solidFill>
              </a:ln>
              <a:latin typeface="Comic Sans MS" panose="030F0702030302020204" pitchFamily="66" charset="0"/>
            </a:endParaRPr>
          </a:p>
        </p:txBody>
      </p:sp>
      <p:sp>
        <p:nvSpPr>
          <p:cNvPr id="3" name="CasellaDiTesto 2"/>
          <p:cNvSpPr txBox="1"/>
          <p:nvPr/>
        </p:nvSpPr>
        <p:spPr>
          <a:xfrm>
            <a:off x="478939" y="1886635"/>
            <a:ext cx="4608875" cy="3170099"/>
          </a:xfrm>
          <a:prstGeom prst="rect">
            <a:avLst/>
          </a:prstGeom>
          <a:noFill/>
        </p:spPr>
        <p:txBody>
          <a:bodyPr wrap="square" rtlCol="0">
            <a:spAutoFit/>
          </a:bodyPr>
          <a:lstStyle/>
          <a:p>
            <a:r>
              <a:rPr lang="it-IT" sz="2000" dirty="0" smtClean="0">
                <a:latin typeface="Comic Sans MS" pitchFamily="66" charset="0"/>
              </a:rPr>
              <a:t>La formazione degli studenti si è svolta in una giornata di lavoro e in due incontri pomeridiani; essa ha avuto l’obiettivo di sviluppare le «Life </a:t>
            </a:r>
            <a:r>
              <a:rPr lang="it-IT" sz="2000" dirty="0" err="1" smtClean="0">
                <a:latin typeface="Comic Sans MS" pitchFamily="66" charset="0"/>
              </a:rPr>
              <a:t>skills</a:t>
            </a:r>
            <a:r>
              <a:rPr lang="it-IT" sz="2000" dirty="0" smtClean="0">
                <a:latin typeface="Comic Sans MS" pitchFamily="66" charset="0"/>
              </a:rPr>
              <a:t>» ovvero le abilità di vita in ambito sociale attraverso giochi educativi e momenti di riflessione.</a:t>
            </a:r>
          </a:p>
          <a:p>
            <a:r>
              <a:rPr lang="it-IT" sz="2000" dirty="0" smtClean="0">
                <a:latin typeface="Comic Sans MS" pitchFamily="66" charset="0"/>
              </a:rPr>
              <a:t>Le life </a:t>
            </a:r>
            <a:r>
              <a:rPr lang="it-IT" sz="2000" dirty="0" err="1" smtClean="0">
                <a:latin typeface="Comic Sans MS" pitchFamily="66" charset="0"/>
              </a:rPr>
              <a:t>skills</a:t>
            </a:r>
            <a:r>
              <a:rPr lang="it-IT" sz="2000" dirty="0" smtClean="0">
                <a:latin typeface="Comic Sans MS" pitchFamily="66" charset="0"/>
              </a:rPr>
              <a:t> interessate dalla formazione sono state quelle del gruppo emotivo e </a:t>
            </a:r>
            <a:r>
              <a:rPr lang="it-IT" sz="2000" dirty="0" smtClean="0">
                <a:latin typeface="Comic Sans MS" pitchFamily="66" charset="0"/>
              </a:rPr>
              <a:t>sociale</a:t>
            </a:r>
            <a:endParaRPr lang="it-IT" sz="2000" dirty="0" smtClean="0">
              <a:latin typeface="Comic Sans MS" pitchFamily="66" charset="0"/>
            </a:endParaRPr>
          </a:p>
        </p:txBody>
      </p:sp>
    </p:spTree>
    <p:extLst>
      <p:ext uri="{BB962C8B-B14F-4D97-AF65-F5344CB8AC3E}">
        <p14:creationId xmlns:p14="http://schemas.microsoft.com/office/powerpoint/2010/main" val="2415430894"/>
      </p:ext>
    </p:extLst>
  </p:cSld>
  <p:clrMapOvr>
    <a:masterClrMapping/>
  </p:clrMapOvr>
  <p:transition spd="slow" advTm="30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11000">
              <a:srgbClr val="5E9EFF"/>
            </a:gs>
            <a:gs pos="50000">
              <a:srgbClr val="85C2FF"/>
            </a:gs>
            <a:gs pos="82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3" name="CasellaDiTesto 2"/>
          <p:cNvSpPr txBox="1"/>
          <p:nvPr/>
        </p:nvSpPr>
        <p:spPr>
          <a:xfrm>
            <a:off x="164123" y="691662"/>
            <a:ext cx="11254154" cy="2554545"/>
          </a:xfrm>
          <a:prstGeom prst="rect">
            <a:avLst/>
          </a:prstGeom>
          <a:noFill/>
        </p:spPr>
        <p:txBody>
          <a:bodyPr wrap="square" rtlCol="0">
            <a:spAutoFit/>
          </a:bodyPr>
          <a:lstStyle/>
          <a:p>
            <a:r>
              <a:rPr lang="it-IT" sz="2000" dirty="0" smtClean="0">
                <a:latin typeface="Comic Sans MS" pitchFamily="66" charset="0"/>
              </a:rPr>
              <a:t>Nel secondo incontro, durato tutta la giornata, noi del Gruppo abbiamo iniziato con il gioco di presentazione cioè il gioco del «Gomitolo».</a:t>
            </a:r>
          </a:p>
          <a:p>
            <a:r>
              <a:rPr lang="it-IT" sz="2000" dirty="0" smtClean="0">
                <a:latin typeface="Comic Sans MS" pitchFamily="66" charset="0"/>
              </a:rPr>
              <a:t>Esso consisteva nel lanciarsi il gomitolo a vicenda e dire il proprio nome e fare un suono a proprio piacimento.</a:t>
            </a:r>
          </a:p>
          <a:p>
            <a:r>
              <a:rPr lang="it-IT" sz="2000" dirty="0" smtClean="0">
                <a:latin typeface="Comic Sans MS" pitchFamily="66" charset="0"/>
              </a:rPr>
              <a:t>Il gioco </a:t>
            </a:r>
            <a:r>
              <a:rPr lang="it-IT" sz="2000" dirty="0" smtClean="0">
                <a:latin typeface="Comic Sans MS" pitchFamily="66" charset="0"/>
              </a:rPr>
              <a:t>successivo </a:t>
            </a:r>
            <a:r>
              <a:rPr lang="it-IT" sz="2000" dirty="0" smtClean="0">
                <a:latin typeface="Comic Sans MS" pitchFamily="66" charset="0"/>
              </a:rPr>
              <a:t>è stato quello di scegliere una barchetta di carta con scritto un’emozione e raccontare un’esperienza relativa ad essa</a:t>
            </a:r>
            <a:r>
              <a:rPr lang="it-IT" sz="2000" dirty="0" smtClean="0">
                <a:latin typeface="Comic Sans MS" pitchFamily="66" charset="0"/>
              </a:rPr>
              <a:t>.</a:t>
            </a:r>
          </a:p>
          <a:p>
            <a:r>
              <a:rPr lang="it-IT" sz="2000" dirty="0" smtClean="0">
                <a:latin typeface="Comic Sans MS" pitchFamily="66" charset="0"/>
              </a:rPr>
              <a:t>Le emozioni che sono emerse sono state quelle relative alla Felicità, alla Tristezza, alla Paura, alla Gioia e alla Rabbia.</a:t>
            </a:r>
            <a:endParaRPr lang="it-IT" sz="2000" dirty="0" smtClean="0">
              <a:latin typeface="Comic Sans MS" pitchFamily="66"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337290">
            <a:off x="4200342" y="3316352"/>
            <a:ext cx="3181716" cy="3181716"/>
          </a:xfrm>
          <a:prstGeom prst="rect">
            <a:avLst/>
          </a:prstGeom>
          <a:noFill/>
          <a:ln w="25400">
            <a:solidFill>
              <a:schemeClr val="accent1">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asellaDiTesto 3"/>
          <p:cNvSpPr txBox="1"/>
          <p:nvPr/>
        </p:nvSpPr>
        <p:spPr>
          <a:xfrm rot="20816737">
            <a:off x="4097521" y="3559334"/>
            <a:ext cx="2145323" cy="369332"/>
          </a:xfrm>
          <a:prstGeom prst="rect">
            <a:avLst/>
          </a:prstGeom>
          <a:noFill/>
        </p:spPr>
        <p:txBody>
          <a:bodyPr wrap="square" rtlCol="0">
            <a:spAutoFit/>
          </a:bodyPr>
          <a:lstStyle/>
          <a:p>
            <a:r>
              <a:rPr lang="it-IT" dirty="0" smtClean="0">
                <a:latin typeface="Comic Sans MS" pitchFamily="66" charset="0"/>
              </a:rPr>
              <a:t>paura</a:t>
            </a:r>
            <a:endParaRPr lang="it-IT" dirty="0">
              <a:latin typeface="Comic Sans MS" pitchFamily="66" charset="0"/>
            </a:endParaRPr>
          </a:p>
        </p:txBody>
      </p:sp>
      <p:sp>
        <p:nvSpPr>
          <p:cNvPr id="5" name="CasellaDiTesto 4"/>
          <p:cNvSpPr txBox="1"/>
          <p:nvPr/>
        </p:nvSpPr>
        <p:spPr>
          <a:xfrm rot="1087857">
            <a:off x="5934740" y="3691892"/>
            <a:ext cx="1735015" cy="369332"/>
          </a:xfrm>
          <a:prstGeom prst="rect">
            <a:avLst/>
          </a:prstGeom>
          <a:noFill/>
        </p:spPr>
        <p:txBody>
          <a:bodyPr wrap="square" rtlCol="0">
            <a:spAutoFit/>
          </a:bodyPr>
          <a:lstStyle/>
          <a:p>
            <a:r>
              <a:rPr lang="it-IT" dirty="0" smtClean="0">
                <a:solidFill>
                  <a:srgbClr val="FF0000"/>
                </a:solidFill>
                <a:latin typeface="Comic Sans MS" pitchFamily="66" charset="0"/>
              </a:rPr>
              <a:t>felicità</a:t>
            </a:r>
            <a:endParaRPr lang="it-IT" dirty="0">
              <a:solidFill>
                <a:srgbClr val="FF0000"/>
              </a:solidFill>
              <a:latin typeface="Comic Sans MS" pitchFamily="66" charset="0"/>
            </a:endParaRPr>
          </a:p>
        </p:txBody>
      </p:sp>
      <p:sp>
        <p:nvSpPr>
          <p:cNvPr id="6" name="CasellaDiTesto 5"/>
          <p:cNvSpPr txBox="1"/>
          <p:nvPr/>
        </p:nvSpPr>
        <p:spPr>
          <a:xfrm rot="978289">
            <a:off x="4232334" y="5939886"/>
            <a:ext cx="2203938" cy="369332"/>
          </a:xfrm>
          <a:prstGeom prst="rect">
            <a:avLst/>
          </a:prstGeom>
          <a:noFill/>
        </p:spPr>
        <p:txBody>
          <a:bodyPr wrap="square" rtlCol="0">
            <a:spAutoFit/>
          </a:bodyPr>
          <a:lstStyle/>
          <a:p>
            <a:r>
              <a:rPr lang="it-IT" dirty="0" smtClean="0">
                <a:solidFill>
                  <a:srgbClr val="C56403"/>
                </a:solidFill>
                <a:latin typeface="Comic Sans MS" pitchFamily="66" charset="0"/>
              </a:rPr>
              <a:t>tristezza</a:t>
            </a:r>
            <a:endParaRPr lang="it-IT" dirty="0">
              <a:solidFill>
                <a:srgbClr val="C56403"/>
              </a:solidFill>
              <a:latin typeface="Comic Sans MS" pitchFamily="66" charset="0"/>
            </a:endParaRPr>
          </a:p>
        </p:txBody>
      </p:sp>
      <p:sp>
        <p:nvSpPr>
          <p:cNvPr id="7" name="CasellaDiTesto 6"/>
          <p:cNvSpPr txBox="1"/>
          <p:nvPr/>
        </p:nvSpPr>
        <p:spPr>
          <a:xfrm rot="807373">
            <a:off x="6275597" y="5939885"/>
            <a:ext cx="1763802" cy="369332"/>
          </a:xfrm>
          <a:prstGeom prst="rect">
            <a:avLst/>
          </a:prstGeom>
          <a:noFill/>
        </p:spPr>
        <p:txBody>
          <a:bodyPr wrap="square" rtlCol="0">
            <a:spAutoFit/>
          </a:bodyPr>
          <a:lstStyle/>
          <a:p>
            <a:r>
              <a:rPr lang="it-IT" dirty="0" smtClean="0">
                <a:solidFill>
                  <a:srgbClr val="5B6AFB"/>
                </a:solidFill>
                <a:latin typeface="Comic Sans MS" pitchFamily="66" charset="0"/>
              </a:rPr>
              <a:t>rabbia</a:t>
            </a:r>
            <a:endParaRPr lang="it-IT" dirty="0">
              <a:solidFill>
                <a:srgbClr val="5B6AFB"/>
              </a:solidFill>
              <a:latin typeface="Comic Sans MS" pitchFamily="66" charset="0"/>
            </a:endParaRPr>
          </a:p>
        </p:txBody>
      </p:sp>
      <p:sp>
        <p:nvSpPr>
          <p:cNvPr id="8" name="CasellaDiTesto 7"/>
          <p:cNvSpPr txBox="1"/>
          <p:nvPr/>
        </p:nvSpPr>
        <p:spPr>
          <a:xfrm rot="222587">
            <a:off x="4943920" y="5299489"/>
            <a:ext cx="2203938" cy="369332"/>
          </a:xfrm>
          <a:prstGeom prst="rect">
            <a:avLst/>
          </a:prstGeom>
          <a:noFill/>
        </p:spPr>
        <p:txBody>
          <a:bodyPr wrap="square" rtlCol="0">
            <a:spAutoFit/>
          </a:bodyPr>
          <a:lstStyle/>
          <a:p>
            <a:r>
              <a:rPr lang="it-IT" dirty="0" smtClean="0">
                <a:solidFill>
                  <a:srgbClr val="00B050"/>
                </a:solidFill>
                <a:latin typeface="Comic Sans MS" pitchFamily="66" charset="0"/>
              </a:rPr>
              <a:t>gioia</a:t>
            </a:r>
            <a:endParaRPr lang="it-IT" dirty="0">
              <a:solidFill>
                <a:srgbClr val="00B050"/>
              </a:solidFill>
              <a:latin typeface="Comic Sans MS" pitchFamily="66" charset="0"/>
            </a:endParaRPr>
          </a:p>
        </p:txBody>
      </p:sp>
    </p:spTree>
    <p:extLst>
      <p:ext uri="{BB962C8B-B14F-4D97-AF65-F5344CB8AC3E}">
        <p14:creationId xmlns:p14="http://schemas.microsoft.com/office/powerpoint/2010/main" val="2639880939"/>
      </p:ext>
    </p:extLst>
  </p:cSld>
  <p:clrMapOvr>
    <a:masterClrMapping/>
  </p:clrMapOvr>
  <mc:AlternateContent xmlns:mc="http://schemas.openxmlformats.org/markup-compatibility/2006">
    <mc:Choice xmlns:p14="http://schemas.microsoft.com/office/powerpoint/2010/main" Requires="p14">
      <p:transition spd="slow" p14:dur="6000" advTm="30000"/>
    </mc:Choice>
    <mc:Fallback>
      <p:transition spd="slow" advTm="3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3" name="CasellaDiTesto 2"/>
          <p:cNvSpPr txBox="1"/>
          <p:nvPr/>
        </p:nvSpPr>
        <p:spPr>
          <a:xfrm>
            <a:off x="703386" y="515815"/>
            <a:ext cx="4232030" cy="2862322"/>
          </a:xfrm>
          <a:prstGeom prst="rect">
            <a:avLst/>
          </a:prstGeom>
          <a:noFill/>
        </p:spPr>
        <p:txBody>
          <a:bodyPr wrap="square" rtlCol="0">
            <a:spAutoFit/>
          </a:bodyPr>
          <a:lstStyle/>
          <a:p>
            <a:r>
              <a:rPr lang="it-IT" sz="2000" dirty="0">
                <a:latin typeface="Comic Sans MS" pitchFamily="66" charset="0"/>
              </a:rPr>
              <a:t>Nell’incontro finale noi studenti abbiamo iniziato a pensare ad alcune attività da sviluppare l’anno prossimo in linea con gli obiettivi del progetto che si sono focalizzati sulla necessità di lavorare sul RISPETTO, avere cioè, più rispetto per le cose e per le </a:t>
            </a:r>
            <a:r>
              <a:rPr lang="it-IT" sz="2000" dirty="0" smtClean="0">
                <a:latin typeface="Comic Sans MS" pitchFamily="66" charset="0"/>
              </a:rPr>
              <a:t>persone.</a:t>
            </a:r>
            <a:endParaRPr lang="it-IT" sz="2000" dirty="0">
              <a:latin typeface="Comic Sans MS"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0798" y="826628"/>
            <a:ext cx="4829175" cy="3640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1247" y="3780965"/>
            <a:ext cx="3276599" cy="2480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2599417"/>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fade">
                                      <p:cBhvr>
                                        <p:cTn id="13" dur="500"/>
                                        <p:tgtEl>
                                          <p:spTgt spid="1027"/>
                                        </p:tgtEl>
                                      </p:cBhvr>
                                    </p:animEffect>
                                  </p:childTnLst>
                                </p:cTn>
                              </p:par>
                            </p:childTnLst>
                          </p:cTn>
                        </p:par>
                        <p:par>
                          <p:cTn id="14" fill="hold">
                            <p:stCondLst>
                              <p:cond delay="1500"/>
                            </p:stCondLst>
                            <p:childTnLst>
                              <p:par>
                                <p:cTn id="15" presetID="16" presetClass="entr" presetSubtype="21" fill="hold" nodeType="after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barn(inVertical)">
                                      <p:cBhvr>
                                        <p:cTn id="1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00B0F0"/>
            </a:gs>
            <a:gs pos="53000">
              <a:schemeClr val="accent1">
                <a:lumMod val="60000"/>
                <a:lumOff val="40000"/>
              </a:schemeClr>
            </a:gs>
            <a:gs pos="83000">
              <a:srgbClr val="D4DEFF"/>
            </a:gs>
            <a:gs pos="100000">
              <a:schemeClr val="bg1"/>
            </a:gs>
          </a:gsLst>
          <a:lin ang="5400000" scaled="0"/>
        </a:gradFill>
        <a:effectLst/>
      </p:bgPr>
    </p:bg>
    <p:spTree>
      <p:nvGrpSpPr>
        <p:cNvPr id="1" name=""/>
        <p:cNvGrpSpPr/>
        <p:nvPr/>
      </p:nvGrpSpPr>
      <p:grpSpPr>
        <a:xfrm>
          <a:off x="0" y="0"/>
          <a:ext cx="0" cy="0"/>
          <a:chOff x="0" y="0"/>
          <a:chExt cx="0" cy="0"/>
        </a:xfrm>
      </p:grpSpPr>
      <p:sp>
        <p:nvSpPr>
          <p:cNvPr id="2" name="CasellaDiTesto 1"/>
          <p:cNvSpPr txBox="1"/>
          <p:nvPr/>
        </p:nvSpPr>
        <p:spPr>
          <a:xfrm>
            <a:off x="304800" y="375138"/>
            <a:ext cx="11148646" cy="584775"/>
          </a:xfrm>
          <a:prstGeom prst="rect">
            <a:avLst/>
          </a:prstGeom>
          <a:noFill/>
        </p:spPr>
        <p:txBody>
          <a:bodyPr wrap="square" rtlCol="0">
            <a:spAutoFit/>
          </a:bodyPr>
          <a:lstStyle/>
          <a:p>
            <a:r>
              <a:rPr lang="it-IT" sz="3200" dirty="0" smtClean="0">
                <a:latin typeface="Comic Sans MS" pitchFamily="66" charset="0"/>
              </a:rPr>
              <a:t>Le attività per l’anno prossimo</a:t>
            </a:r>
            <a:endParaRPr lang="it-IT" sz="3200" dirty="0">
              <a:latin typeface="Comic Sans MS" pitchFamily="66" charset="0"/>
            </a:endParaRPr>
          </a:p>
        </p:txBody>
      </p:sp>
      <p:sp>
        <p:nvSpPr>
          <p:cNvPr id="3" name="CasellaDiTesto 2"/>
          <p:cNvSpPr txBox="1"/>
          <p:nvPr/>
        </p:nvSpPr>
        <p:spPr>
          <a:xfrm>
            <a:off x="304800" y="1371600"/>
            <a:ext cx="7444153" cy="4708981"/>
          </a:xfrm>
          <a:prstGeom prst="rect">
            <a:avLst/>
          </a:prstGeom>
          <a:noFill/>
        </p:spPr>
        <p:txBody>
          <a:bodyPr wrap="square" rtlCol="0">
            <a:spAutoFit/>
          </a:bodyPr>
          <a:lstStyle/>
          <a:p>
            <a:r>
              <a:rPr lang="it-IT" sz="2000" dirty="0" smtClean="0">
                <a:latin typeface="Comic Sans MS" pitchFamily="66" charset="0"/>
              </a:rPr>
              <a:t>Tra le attività pensate per l’anno prossimo ci sono:</a:t>
            </a:r>
          </a:p>
          <a:p>
            <a:pPr marL="342900" indent="-342900">
              <a:buFont typeface="Arial" pitchFamily="34" charset="0"/>
              <a:buChar char="•"/>
            </a:pPr>
            <a:r>
              <a:rPr lang="it-IT" sz="2000" dirty="0" smtClean="0">
                <a:latin typeface="Comic Sans MS" pitchFamily="66" charset="0"/>
              </a:rPr>
              <a:t>Fare un sondaggio sulle problematiche della Scuola raccogliendo le opinioni </a:t>
            </a:r>
            <a:r>
              <a:rPr lang="it-IT" sz="2000" dirty="0" smtClean="0">
                <a:latin typeface="Comic Sans MS" pitchFamily="66" charset="0"/>
              </a:rPr>
              <a:t>anonime, da parte degli alunni, </a:t>
            </a:r>
            <a:r>
              <a:rPr lang="it-IT" sz="2000" dirty="0" smtClean="0">
                <a:latin typeface="Comic Sans MS" pitchFamily="66" charset="0"/>
              </a:rPr>
              <a:t>in scatole poste nei </a:t>
            </a:r>
            <a:r>
              <a:rPr lang="it-IT" sz="2000" dirty="0" smtClean="0">
                <a:latin typeface="Comic Sans MS" pitchFamily="66" charset="0"/>
              </a:rPr>
              <a:t>corridoi.</a:t>
            </a:r>
          </a:p>
          <a:p>
            <a:pPr marL="342900" indent="-342900">
              <a:buFont typeface="Arial" pitchFamily="34" charset="0"/>
              <a:buChar char="•"/>
            </a:pPr>
            <a:r>
              <a:rPr lang="it-IT" sz="2000" dirty="0" smtClean="0">
                <a:latin typeface="Comic Sans MS" pitchFamily="66" charset="0"/>
              </a:rPr>
              <a:t>Sulla base delle esigenze emerse pianificare gli interventi concreti con l’aiuto degli insegnanti ed esperti.</a:t>
            </a:r>
            <a:endParaRPr lang="it-IT" sz="2000" dirty="0" smtClean="0">
              <a:latin typeface="Comic Sans MS" pitchFamily="66" charset="0"/>
            </a:endParaRPr>
          </a:p>
          <a:p>
            <a:pPr marL="342900" indent="-342900">
              <a:buFont typeface="Arial" pitchFamily="34" charset="0"/>
              <a:buChar char="•"/>
            </a:pPr>
            <a:r>
              <a:rPr lang="it-IT" sz="2000" dirty="0" smtClean="0">
                <a:latin typeface="Comic Sans MS" pitchFamily="66" charset="0"/>
              </a:rPr>
              <a:t>Organizzare incontri in Aula Magna dove </a:t>
            </a:r>
            <a:r>
              <a:rPr lang="it-IT" sz="2000" dirty="0">
                <a:latin typeface="Comic Sans MS" pitchFamily="66" charset="0"/>
              </a:rPr>
              <a:t>i</a:t>
            </a:r>
            <a:r>
              <a:rPr lang="it-IT" sz="2000" dirty="0" smtClean="0">
                <a:latin typeface="Comic Sans MS" pitchFamily="66" charset="0"/>
              </a:rPr>
              <a:t> ragazzi di terza torneranno l’anno prossimo per presentare il Progetto Gruppo NOI ai ragazzi in entrata e agli alunni che durante l’anno non sono stati informati.</a:t>
            </a:r>
          </a:p>
          <a:p>
            <a:pPr marL="342900" indent="-342900">
              <a:buFont typeface="Arial" pitchFamily="34" charset="0"/>
              <a:buChar char="•"/>
            </a:pPr>
            <a:r>
              <a:rPr lang="it-IT" sz="2000" dirty="0" smtClean="0">
                <a:latin typeface="Comic Sans MS" pitchFamily="66" charset="0"/>
              </a:rPr>
              <a:t>Organizzare incontri tra gli alunni per stabilire come aiutare, nell’ambito scolastico, i ragazzi con più difficoltà nell’apprendimento.</a:t>
            </a:r>
          </a:p>
          <a:p>
            <a:pPr marL="342900" indent="-342900">
              <a:buFont typeface="Arial" pitchFamily="34" charset="0"/>
              <a:buChar char="•"/>
            </a:pPr>
            <a:r>
              <a:rPr lang="it-IT" sz="2000" dirty="0" smtClean="0">
                <a:latin typeface="Comic Sans MS" pitchFamily="66" charset="0"/>
              </a:rPr>
              <a:t>Fare accoglienza ai ragazzi di prima per aiutarli nel passaggio tra elementari e medie.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2930" y="375138"/>
            <a:ext cx="3197967" cy="3197967"/>
          </a:xfrm>
          <a:prstGeom prst="rect">
            <a:avLst/>
          </a:prstGeom>
          <a:noFill/>
          <a:ln w="25400">
            <a:solidFill>
              <a:schemeClr val="accent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asellaDiTesto 3"/>
          <p:cNvSpPr txBox="1"/>
          <p:nvPr/>
        </p:nvSpPr>
        <p:spPr>
          <a:xfrm rot="519826">
            <a:off x="8018587" y="2286728"/>
            <a:ext cx="1582615" cy="461665"/>
          </a:xfrm>
          <a:prstGeom prst="rect">
            <a:avLst/>
          </a:prstGeom>
          <a:noFill/>
        </p:spPr>
        <p:txBody>
          <a:bodyPr wrap="square" rtlCol="0">
            <a:spAutoFit/>
          </a:bodyPr>
          <a:lstStyle/>
          <a:p>
            <a:r>
              <a:rPr lang="it-IT" sz="2400" b="1" dirty="0" smtClean="0">
                <a:solidFill>
                  <a:schemeClr val="accent1">
                    <a:lumMod val="75000"/>
                  </a:schemeClr>
                </a:solidFill>
              </a:rPr>
              <a:t>OPINIONI</a:t>
            </a:r>
            <a:endParaRPr lang="it-IT" b="1" dirty="0">
              <a:solidFill>
                <a:schemeClr val="accent1">
                  <a:lumMod val="75000"/>
                </a:schemeClr>
              </a:solidFill>
            </a:endParaRPr>
          </a:p>
        </p:txBody>
      </p:sp>
      <p:sp>
        <p:nvSpPr>
          <p:cNvPr id="5" name="CasellaDiTesto 4"/>
          <p:cNvSpPr txBox="1"/>
          <p:nvPr/>
        </p:nvSpPr>
        <p:spPr>
          <a:xfrm rot="19842028">
            <a:off x="9718189" y="1437185"/>
            <a:ext cx="1281463" cy="707886"/>
          </a:xfrm>
          <a:prstGeom prst="rect">
            <a:avLst/>
          </a:prstGeom>
          <a:noFill/>
        </p:spPr>
        <p:txBody>
          <a:bodyPr wrap="square" rtlCol="0">
            <a:spAutoFit/>
          </a:bodyPr>
          <a:lstStyle/>
          <a:p>
            <a:r>
              <a:rPr lang="it-IT" sz="2000" b="1" dirty="0" smtClean="0">
                <a:solidFill>
                  <a:schemeClr val="accent1">
                    <a:lumMod val="75000"/>
                  </a:schemeClr>
                </a:solidFill>
              </a:rPr>
              <a:t>GRUPPO NOI</a:t>
            </a:r>
            <a:endParaRPr lang="it-IT" sz="2400" b="1" dirty="0">
              <a:solidFill>
                <a:schemeClr val="accent1">
                  <a:lumMod val="75000"/>
                </a:schemeClr>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3651" y="4493478"/>
            <a:ext cx="2362200" cy="1943100"/>
          </a:xfrm>
          <a:prstGeom prst="rect">
            <a:avLst/>
          </a:prstGeom>
          <a:noFill/>
          <a:ln w="25400">
            <a:solidFill>
              <a:schemeClr val="accent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Freccia a destra 5"/>
          <p:cNvSpPr/>
          <p:nvPr/>
        </p:nvSpPr>
        <p:spPr>
          <a:xfrm>
            <a:off x="2567353" y="5955932"/>
            <a:ext cx="3927231" cy="773114"/>
          </a:xfrm>
          <a:prstGeom prst="rightArrow">
            <a:avLst/>
          </a:prstGeom>
          <a:solidFill>
            <a:srgbClr val="5B6AFB"/>
          </a:solid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200" dirty="0" smtClean="0">
                <a:latin typeface="Comic Sans MS" pitchFamily="66" charset="0"/>
              </a:rPr>
              <a:t>ACCOGLIENZA</a:t>
            </a:r>
            <a:endParaRPr lang="it-IT" sz="3200" dirty="0">
              <a:latin typeface="Comic Sans MS" pitchFamily="66" charset="0"/>
            </a:endParaRPr>
          </a:p>
        </p:txBody>
      </p:sp>
    </p:spTree>
    <p:extLst>
      <p:ext uri="{BB962C8B-B14F-4D97-AF65-F5344CB8AC3E}">
        <p14:creationId xmlns:p14="http://schemas.microsoft.com/office/powerpoint/2010/main" val="3501449618"/>
      </p:ext>
    </p:extLst>
  </p:cSld>
  <p:clrMapOvr>
    <a:masterClrMapping/>
  </p:clrMapOvr>
  <mc:AlternateContent xmlns:mc="http://schemas.openxmlformats.org/markup-compatibility/2006">
    <mc:Choice xmlns:p14="http://schemas.microsoft.com/office/powerpoint/2010/main" Requires="p14">
      <p:transition spd="slow" p14:dur="2000" advTm="35000"/>
    </mc:Choice>
    <mc:Fallback>
      <p:transition spd="slow" advTm="3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barn(inVertical)">
                                      <p:cBhvr>
                                        <p:cTn id="15" dur="500"/>
                                        <p:tgtEl>
                                          <p:spTgt spid="1026"/>
                                        </p:tgtEl>
                                      </p:cBhvr>
                                    </p:animEffect>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16" presetClass="entr" presetSubtype="21"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par>
                          <p:cTn id="26" fill="hold">
                            <p:stCondLst>
                              <p:cond delay="3000"/>
                            </p:stCondLst>
                            <p:childTnLst>
                              <p:par>
                                <p:cTn id="27" presetID="16" presetClass="entr" presetSubtype="21" fill="hold" grpId="0"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4000">
              <a:schemeClr val="accent5">
                <a:lumMod val="5000"/>
                <a:lumOff val="95000"/>
              </a:schemeClr>
            </a:gs>
            <a:gs pos="51000">
              <a:srgbClr val="01D9CF"/>
            </a:gs>
            <a:gs pos="84000">
              <a:srgbClr val="01B3AB"/>
            </a:gs>
            <a:gs pos="100000">
              <a:srgbClr val="01958E"/>
            </a:gs>
          </a:gsLst>
          <a:lin ang="2700000" scaled="1"/>
          <a:tileRect/>
        </a:gradFill>
        <a:effectLst/>
      </p:bgPr>
    </p:bg>
    <p:spTree>
      <p:nvGrpSpPr>
        <p:cNvPr id="1" name=""/>
        <p:cNvGrpSpPr/>
        <p:nvPr/>
      </p:nvGrpSpPr>
      <p:grpSpPr>
        <a:xfrm>
          <a:off x="0" y="0"/>
          <a:ext cx="0" cy="0"/>
          <a:chOff x="0" y="0"/>
          <a:chExt cx="0" cy="0"/>
        </a:xfrm>
      </p:grpSpPr>
      <p:sp>
        <p:nvSpPr>
          <p:cNvPr id="3" name="CasellaDiTesto 2"/>
          <p:cNvSpPr txBox="1"/>
          <p:nvPr/>
        </p:nvSpPr>
        <p:spPr>
          <a:xfrm>
            <a:off x="5128843" y="227269"/>
            <a:ext cx="6301156" cy="1569660"/>
          </a:xfrm>
          <a:prstGeom prst="rect">
            <a:avLst/>
          </a:prstGeom>
          <a:noFill/>
        </p:spPr>
        <p:txBody>
          <a:bodyPr wrap="square" rtlCol="0">
            <a:spAutoFit/>
          </a:bodyPr>
          <a:lstStyle/>
          <a:p>
            <a:r>
              <a:rPr lang="it-IT" sz="3200" b="1" dirty="0" smtClean="0">
                <a:ln>
                  <a:solidFill>
                    <a:schemeClr val="accent1">
                      <a:lumMod val="60000"/>
                      <a:lumOff val="40000"/>
                    </a:schemeClr>
                  </a:solidFill>
                </a:ln>
                <a:latin typeface="Comic Sans MS" panose="030F0702030302020204" pitchFamily="66" charset="0"/>
              </a:rPr>
              <a:t>Il Corso di formazione «</a:t>
            </a:r>
            <a:r>
              <a:rPr lang="it-IT" sz="3200" b="1" dirty="0" err="1" smtClean="0">
                <a:ln>
                  <a:solidFill>
                    <a:schemeClr val="accent1">
                      <a:lumMod val="60000"/>
                      <a:lumOff val="40000"/>
                    </a:schemeClr>
                  </a:solidFill>
                </a:ln>
                <a:latin typeface="Comic Sans MS" panose="030F0702030302020204" pitchFamily="66" charset="0"/>
              </a:rPr>
              <a:t>Move</a:t>
            </a:r>
            <a:r>
              <a:rPr lang="it-IT" sz="3200" b="1" dirty="0" smtClean="0">
                <a:ln>
                  <a:solidFill>
                    <a:schemeClr val="accent1">
                      <a:lumMod val="60000"/>
                      <a:lumOff val="40000"/>
                    </a:schemeClr>
                  </a:solidFill>
                </a:ln>
                <a:latin typeface="Comic Sans MS" panose="030F0702030302020204" pitchFamily="66" charset="0"/>
              </a:rPr>
              <a:t> Up» </a:t>
            </a:r>
            <a:r>
              <a:rPr lang="it-IT" sz="3200" b="1" dirty="0" smtClean="0">
                <a:ln>
                  <a:solidFill>
                    <a:schemeClr val="accent1">
                      <a:lumMod val="60000"/>
                      <a:lumOff val="40000"/>
                    </a:schemeClr>
                  </a:solidFill>
                </a:ln>
                <a:latin typeface="Comic Sans MS" panose="030F0702030302020204" pitchFamily="66" charset="0"/>
              </a:rPr>
              <a:t>sulla prevenzione del disagio scolastico</a:t>
            </a:r>
            <a:endParaRPr lang="it-IT" sz="3200" b="1" dirty="0">
              <a:ln>
                <a:solidFill>
                  <a:schemeClr val="accent1">
                    <a:lumMod val="60000"/>
                    <a:lumOff val="40000"/>
                  </a:schemeClr>
                </a:solidFill>
              </a:ln>
              <a:latin typeface="Comic Sans MS" panose="030F0702030302020204" pitchFamily="66" charset="0"/>
            </a:endParaRPr>
          </a:p>
        </p:txBody>
      </p:sp>
      <p:sp>
        <p:nvSpPr>
          <p:cNvPr id="5" name="CasellaDiTesto 4"/>
          <p:cNvSpPr txBox="1"/>
          <p:nvPr/>
        </p:nvSpPr>
        <p:spPr>
          <a:xfrm>
            <a:off x="301873" y="3702796"/>
            <a:ext cx="7587758" cy="2554545"/>
          </a:xfrm>
          <a:prstGeom prst="rect">
            <a:avLst/>
          </a:prstGeom>
          <a:noFill/>
        </p:spPr>
        <p:txBody>
          <a:bodyPr wrap="square" rtlCol="0">
            <a:spAutoFit/>
          </a:bodyPr>
          <a:lstStyle/>
          <a:p>
            <a:r>
              <a:rPr lang="it-IT" sz="2000" dirty="0" smtClean="0">
                <a:latin typeface="Comic Sans MS" pitchFamily="66" charset="0"/>
              </a:rPr>
              <a:t>Dopo l’ultimo incontro del gruppo con la psicologa dell’ASL e l’educatrice professionale siamo stati informati e formati attraverso dei corsi a cui la nostra scuola aveva già aderito dall’inizio dell’anno. In particolare abbiamo partecipato, grazie al Progetto </a:t>
            </a:r>
            <a:r>
              <a:rPr lang="it-IT" sz="2000" dirty="0" err="1" smtClean="0">
                <a:latin typeface="Comic Sans MS" pitchFamily="66" charset="0"/>
              </a:rPr>
              <a:t>Move</a:t>
            </a:r>
            <a:r>
              <a:rPr lang="it-IT" sz="2000" dirty="0" smtClean="0">
                <a:latin typeface="Comic Sans MS" pitchFamily="66" charset="0"/>
              </a:rPr>
              <a:t> Up, ad una  rappresentazione teatrale durante la  </a:t>
            </a:r>
            <a:r>
              <a:rPr lang="it-IT" sz="2000" dirty="0">
                <a:latin typeface="Comic Sans MS" pitchFamily="66" charset="0"/>
              </a:rPr>
              <a:t>q</a:t>
            </a:r>
            <a:r>
              <a:rPr lang="it-IT" sz="2000" dirty="0" smtClean="0">
                <a:latin typeface="Comic Sans MS" pitchFamily="66" charset="0"/>
              </a:rPr>
              <a:t>uale sono state affrontate, in forma ludica e divertente, le  problematiche adolescenziali come il bullismo e il </a:t>
            </a:r>
            <a:r>
              <a:rPr lang="it-IT" sz="2000" dirty="0" err="1" smtClean="0">
                <a:latin typeface="Comic Sans MS" pitchFamily="66" charset="0"/>
              </a:rPr>
              <a:t>cyberbullismo</a:t>
            </a:r>
            <a:r>
              <a:rPr lang="it-IT" sz="2000" dirty="0" smtClean="0">
                <a:latin typeface="Comic Sans MS" pitchFamily="66" charset="0"/>
              </a:rPr>
              <a:t>.</a:t>
            </a:r>
            <a:endParaRPr lang="it-IT" sz="2000" dirty="0">
              <a:latin typeface="Comic Sans MS" pitchFamily="66" charset="0"/>
            </a:endParaRPr>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1873" y="164859"/>
            <a:ext cx="4352188" cy="3264141"/>
          </a:xfrm>
          <a:prstGeom prst="rect">
            <a:avLst/>
          </a:prstGeom>
          <a:ln w="25400">
            <a:solidFill>
              <a:schemeClr val="accent1"/>
            </a:solidFill>
          </a:ln>
        </p:spPr>
      </p:pic>
      <p:pic>
        <p:nvPicPr>
          <p:cNvPr id="6" name="Immagin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921870" y="2535115"/>
            <a:ext cx="4572000" cy="3429000"/>
          </a:xfrm>
          <a:prstGeom prst="rect">
            <a:avLst/>
          </a:prstGeom>
          <a:ln w="25400">
            <a:solidFill>
              <a:schemeClr val="accent1">
                <a:shade val="50000"/>
              </a:schemeClr>
            </a:solidFill>
          </a:ln>
        </p:spPr>
      </p:pic>
    </p:spTree>
    <p:extLst>
      <p:ext uri="{BB962C8B-B14F-4D97-AF65-F5344CB8AC3E}">
        <p14:creationId xmlns:p14="http://schemas.microsoft.com/office/powerpoint/2010/main" val="1159635924"/>
      </p:ext>
    </p:extLst>
  </p:cSld>
  <p:clrMapOvr>
    <a:masterClrMapping/>
  </p:clrMapOvr>
  <mc:AlternateContent xmlns:mc="http://schemas.openxmlformats.org/markup-compatibility/2006">
    <mc:Choice xmlns:p14="http://schemas.microsoft.com/office/powerpoint/2010/main" Requires="p14">
      <p:transition spd="slow" p14:dur="6000" advTm="30000">
        <p:split orient="vert"/>
      </p:transition>
    </mc:Choice>
    <mc:Fallback>
      <p:transition spd="slow" advTm="30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698" y="737577"/>
            <a:ext cx="5907149" cy="4444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asellaDiTesto 1"/>
          <p:cNvSpPr txBox="1"/>
          <p:nvPr/>
        </p:nvSpPr>
        <p:spPr>
          <a:xfrm>
            <a:off x="6553200" y="1348154"/>
            <a:ext cx="4501661" cy="4154984"/>
          </a:xfrm>
          <a:prstGeom prst="rect">
            <a:avLst/>
          </a:prstGeom>
          <a:noFill/>
        </p:spPr>
        <p:txBody>
          <a:bodyPr wrap="square" rtlCol="0">
            <a:spAutoFit/>
          </a:bodyPr>
          <a:lstStyle/>
          <a:p>
            <a:r>
              <a:rPr lang="it-IT" sz="2400" dirty="0" smtClean="0">
                <a:latin typeface="Comic Sans MS" pitchFamily="66" charset="0"/>
              </a:rPr>
              <a:t>Nell’ incontro pomeridiano, la formazione è stata fatta anche agli insegnanti e ai genitori in cui </a:t>
            </a:r>
            <a:r>
              <a:rPr lang="it-IT" sz="2400" dirty="0">
                <a:latin typeface="Comic Sans MS" pitchFamily="66" charset="0"/>
              </a:rPr>
              <a:t>i rappresentanti delle forze </a:t>
            </a:r>
            <a:r>
              <a:rPr lang="it-IT" sz="2400" dirty="0" smtClean="0">
                <a:latin typeface="Comic Sans MS" pitchFamily="66" charset="0"/>
              </a:rPr>
              <a:t>dell’ordine e i rappresentanti dell’Ufficio Scolastico Regionale </a:t>
            </a:r>
            <a:r>
              <a:rPr lang="it-IT" sz="2400" dirty="0">
                <a:latin typeface="Comic Sans MS" pitchFamily="66" charset="0"/>
              </a:rPr>
              <a:t>hanno spiegato </a:t>
            </a:r>
            <a:r>
              <a:rPr lang="it-IT" sz="2400" dirty="0" smtClean="0">
                <a:latin typeface="Comic Sans MS" pitchFamily="66" charset="0"/>
              </a:rPr>
              <a:t>i </a:t>
            </a:r>
            <a:r>
              <a:rPr lang="it-IT" sz="2400" dirty="0">
                <a:latin typeface="Comic Sans MS" pitchFamily="66" charset="0"/>
              </a:rPr>
              <a:t>problemi che </a:t>
            </a:r>
            <a:r>
              <a:rPr lang="it-IT" sz="2400" dirty="0" smtClean="0">
                <a:latin typeface="Comic Sans MS" pitchFamily="66" charset="0"/>
              </a:rPr>
              <a:t>riguardano </a:t>
            </a:r>
            <a:r>
              <a:rPr lang="it-IT" sz="2400" dirty="0">
                <a:latin typeface="Comic Sans MS" pitchFamily="66" charset="0"/>
              </a:rPr>
              <a:t>la sicurezza in Internet e </a:t>
            </a:r>
            <a:r>
              <a:rPr lang="it-IT" sz="2400" dirty="0" smtClean="0">
                <a:latin typeface="Comic Sans MS" pitchFamily="66" charset="0"/>
              </a:rPr>
              <a:t>la prevenzione del </a:t>
            </a:r>
            <a:r>
              <a:rPr lang="it-IT" sz="2400" dirty="0">
                <a:latin typeface="Comic Sans MS" pitchFamily="66" charset="0"/>
              </a:rPr>
              <a:t>bullismo</a:t>
            </a:r>
            <a:r>
              <a:rPr lang="it-IT" sz="2400" dirty="0" smtClean="0">
                <a:latin typeface="Comic Sans MS" pitchFamily="66" charset="0"/>
              </a:rPr>
              <a:t>.</a:t>
            </a:r>
            <a:endParaRPr lang="it-IT" sz="2400" dirty="0">
              <a:latin typeface="Comic Sans MS" pitchFamily="66" charset="0"/>
            </a:endParaRPr>
          </a:p>
        </p:txBody>
      </p:sp>
    </p:spTree>
    <p:extLst>
      <p:ext uri="{BB962C8B-B14F-4D97-AF65-F5344CB8AC3E}">
        <p14:creationId xmlns:p14="http://schemas.microsoft.com/office/powerpoint/2010/main" val="3297727783"/>
      </p:ext>
    </p:extLst>
  </p:cSld>
  <p:clrMapOvr>
    <a:masterClrMapping/>
  </p:clrMapOvr>
  <mc:AlternateContent xmlns:mc="http://schemas.openxmlformats.org/markup-compatibility/2006">
    <mc:Choice xmlns:p14="http://schemas.microsoft.com/office/powerpoint/2010/main" Requires="p14">
      <p:transition spd="slow" p14:dur="2000" advTm="25000"/>
    </mc:Choice>
    <mc:Fallback>
      <p:transition spd="slow" advTm="2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28000">
              <a:schemeClr val="accent1">
                <a:lumMod val="40000"/>
                <a:lumOff val="60000"/>
              </a:schemeClr>
            </a:gs>
            <a:gs pos="73000">
              <a:srgbClr val="5BBCDF"/>
            </a:gs>
            <a:gs pos="100000">
              <a:srgbClr val="238093"/>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5" name="CasellaDiTesto 4"/>
          <p:cNvSpPr txBox="1"/>
          <p:nvPr/>
        </p:nvSpPr>
        <p:spPr>
          <a:xfrm>
            <a:off x="926123" y="73855"/>
            <a:ext cx="7338645" cy="1077218"/>
          </a:xfrm>
          <a:prstGeom prst="rect">
            <a:avLst/>
          </a:prstGeom>
          <a:noFill/>
        </p:spPr>
        <p:txBody>
          <a:bodyPr wrap="square" rtlCol="0">
            <a:spAutoFit/>
          </a:bodyPr>
          <a:lstStyle/>
          <a:p>
            <a:r>
              <a:rPr lang="it-IT" sz="3200" b="1" dirty="0" smtClean="0">
                <a:ln>
                  <a:solidFill>
                    <a:schemeClr val="accent1">
                      <a:lumMod val="60000"/>
                      <a:lumOff val="40000"/>
                    </a:schemeClr>
                  </a:solidFill>
                </a:ln>
                <a:latin typeface="Comic Sans MS" panose="030F0702030302020204" pitchFamily="66" charset="0"/>
              </a:rPr>
              <a:t>I Ragazzi </a:t>
            </a:r>
            <a:r>
              <a:rPr lang="it-IT" sz="3200" b="1" dirty="0" smtClean="0">
                <a:ln>
                  <a:solidFill>
                    <a:schemeClr val="accent1">
                      <a:lumMod val="60000"/>
                      <a:lumOff val="40000"/>
                    </a:schemeClr>
                  </a:solidFill>
                </a:ln>
                <a:latin typeface="Comic Sans MS" panose="030F0702030302020204" pitchFamily="66" charset="0"/>
              </a:rPr>
              <a:t>del Gruppo NOI e delle </a:t>
            </a:r>
            <a:r>
              <a:rPr lang="it-IT" sz="3200" b="1" dirty="0" smtClean="0">
                <a:ln>
                  <a:solidFill>
                    <a:schemeClr val="accent1">
                      <a:lumMod val="60000"/>
                      <a:lumOff val="40000"/>
                    </a:schemeClr>
                  </a:solidFill>
                </a:ln>
                <a:latin typeface="Comic Sans MS" panose="030F0702030302020204" pitchFamily="66" charset="0"/>
              </a:rPr>
              <a:t>varie classi al Progetto «</a:t>
            </a:r>
            <a:r>
              <a:rPr lang="it-IT" sz="3200" b="1" dirty="0" err="1" smtClean="0">
                <a:ln>
                  <a:solidFill>
                    <a:schemeClr val="accent1">
                      <a:lumMod val="60000"/>
                      <a:lumOff val="40000"/>
                    </a:schemeClr>
                  </a:solidFill>
                </a:ln>
                <a:latin typeface="Comic Sans MS" panose="030F0702030302020204" pitchFamily="66" charset="0"/>
              </a:rPr>
              <a:t>Moige</a:t>
            </a:r>
            <a:r>
              <a:rPr lang="it-IT" sz="3200" b="1" dirty="0" smtClean="0">
                <a:ln>
                  <a:solidFill>
                    <a:schemeClr val="accent1">
                      <a:lumMod val="60000"/>
                      <a:lumOff val="40000"/>
                    </a:schemeClr>
                  </a:solidFill>
                </a:ln>
                <a:latin typeface="Comic Sans MS" panose="030F0702030302020204" pitchFamily="66" charset="0"/>
              </a:rPr>
              <a:t>»</a:t>
            </a:r>
            <a:endParaRPr lang="it-IT" sz="3200" b="1" dirty="0">
              <a:ln>
                <a:solidFill>
                  <a:schemeClr val="accent1">
                    <a:lumMod val="60000"/>
                    <a:lumOff val="40000"/>
                  </a:schemeClr>
                </a:solidFill>
              </a:ln>
              <a:latin typeface="Comic Sans MS" panose="030F0702030302020204" pitchFamily="66" charset="0"/>
            </a:endParaRPr>
          </a:p>
        </p:txBody>
      </p:sp>
      <p:pic>
        <p:nvPicPr>
          <p:cNvPr id="6" name="Immagin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8057305" y="222704"/>
            <a:ext cx="4029145" cy="3801787"/>
          </a:xfrm>
          <a:prstGeom prst="rect">
            <a:avLst/>
          </a:prstGeom>
          <a:ln w="25400">
            <a:solidFill>
              <a:schemeClr val="accent1"/>
            </a:solidFill>
          </a:ln>
        </p:spPr>
      </p:pic>
      <p:sp>
        <p:nvSpPr>
          <p:cNvPr id="3" name="CasellaDiTesto 2"/>
          <p:cNvSpPr txBox="1"/>
          <p:nvPr/>
        </p:nvSpPr>
        <p:spPr>
          <a:xfrm>
            <a:off x="3791413" y="4397100"/>
            <a:ext cx="8181358" cy="1938992"/>
          </a:xfrm>
          <a:prstGeom prst="rect">
            <a:avLst/>
          </a:prstGeom>
          <a:noFill/>
        </p:spPr>
        <p:txBody>
          <a:bodyPr wrap="square" rtlCol="0">
            <a:spAutoFit/>
          </a:bodyPr>
          <a:lstStyle/>
          <a:p>
            <a:r>
              <a:rPr lang="it-IT" sz="2000" dirty="0" smtClean="0">
                <a:latin typeface="Comic Sans MS" pitchFamily="66" charset="0"/>
              </a:rPr>
              <a:t>La formazione è continuata </a:t>
            </a:r>
            <a:r>
              <a:rPr lang="it-IT" sz="2000" dirty="0">
                <a:latin typeface="Comic Sans MS" pitchFamily="66" charset="0"/>
              </a:rPr>
              <a:t>n</a:t>
            </a:r>
            <a:r>
              <a:rPr lang="it-IT" sz="2000" dirty="0" smtClean="0">
                <a:latin typeface="Comic Sans MS" pitchFamily="66" charset="0"/>
              </a:rPr>
              <a:t>ell’incontro </a:t>
            </a:r>
            <a:r>
              <a:rPr lang="it-IT" sz="2000" dirty="0" smtClean="0">
                <a:latin typeface="Comic Sans MS" pitchFamily="66" charset="0"/>
              </a:rPr>
              <a:t>con la Polizia Postale di Torino del Progetto </a:t>
            </a:r>
            <a:r>
              <a:rPr lang="it-IT" sz="2000" dirty="0" err="1" smtClean="0">
                <a:latin typeface="Comic Sans MS" pitchFamily="66" charset="0"/>
              </a:rPr>
              <a:t>Moige</a:t>
            </a:r>
            <a:r>
              <a:rPr lang="it-IT" sz="2000" dirty="0" smtClean="0">
                <a:latin typeface="Comic Sans MS" pitchFamily="66" charset="0"/>
              </a:rPr>
              <a:t> </a:t>
            </a:r>
            <a:r>
              <a:rPr lang="it-IT" sz="2000" dirty="0" smtClean="0">
                <a:latin typeface="Comic Sans MS" pitchFamily="66" charset="0"/>
              </a:rPr>
              <a:t>in cui abbiamo </a:t>
            </a:r>
            <a:r>
              <a:rPr lang="it-IT" sz="2000" dirty="0" smtClean="0">
                <a:latin typeface="Comic Sans MS" pitchFamily="66" charset="0"/>
              </a:rPr>
              <a:t>parlato dei pericoli  </a:t>
            </a:r>
            <a:r>
              <a:rPr lang="it-IT" sz="2000" dirty="0">
                <a:latin typeface="Comic Sans MS" pitchFamily="66" charset="0"/>
              </a:rPr>
              <a:t>d</a:t>
            </a:r>
            <a:r>
              <a:rPr lang="it-IT" sz="2000" dirty="0" smtClean="0">
                <a:latin typeface="Comic Sans MS" pitchFamily="66" charset="0"/>
              </a:rPr>
              <a:t>ella «Rete» e a riguardo ci hanno mostrato dei video nei quali si è parlato di </a:t>
            </a:r>
            <a:r>
              <a:rPr lang="it-IT" sz="2000" dirty="0" smtClean="0">
                <a:latin typeface="Comic Sans MS" pitchFamily="66" charset="0"/>
              </a:rPr>
              <a:t>adescamenti, </a:t>
            </a:r>
            <a:r>
              <a:rPr lang="it-IT" sz="2000" dirty="0" smtClean="0">
                <a:latin typeface="Comic Sans MS" pitchFamily="66" charset="0"/>
              </a:rPr>
              <a:t>di «furto d’identità», della gestione dei social network, di </a:t>
            </a:r>
            <a:r>
              <a:rPr lang="it-IT" sz="2000" dirty="0" err="1" smtClean="0">
                <a:latin typeface="Comic Sans MS" pitchFamily="66" charset="0"/>
              </a:rPr>
              <a:t>cyberbullismo</a:t>
            </a:r>
            <a:r>
              <a:rPr lang="it-IT" sz="2000" dirty="0" smtClean="0">
                <a:latin typeface="Comic Sans MS" pitchFamily="66" charset="0"/>
              </a:rPr>
              <a:t> e di altre problematiche legate alla sicurezza della Rete.</a:t>
            </a: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54269" y="1875918"/>
            <a:ext cx="4737922" cy="3553442"/>
          </a:xfrm>
          <a:prstGeom prst="rect">
            <a:avLst/>
          </a:prstGeom>
          <a:ln w="25400">
            <a:solidFill>
              <a:schemeClr val="accent1">
                <a:shade val="50000"/>
              </a:schemeClr>
            </a:solidFill>
          </a:ln>
        </p:spPr>
      </p:pic>
    </p:spTree>
    <p:extLst>
      <p:ext uri="{BB962C8B-B14F-4D97-AF65-F5344CB8AC3E}">
        <p14:creationId xmlns:p14="http://schemas.microsoft.com/office/powerpoint/2010/main" val="2703942465"/>
      </p:ext>
    </p:extLst>
  </p:cSld>
  <p:clrMapOvr>
    <a:masterClrMapping/>
  </p:clrMapOvr>
  <mc:AlternateContent xmlns:mc="http://schemas.openxmlformats.org/markup-compatibility/2006">
    <mc:Choice xmlns:p14="http://schemas.microsoft.com/office/powerpoint/2010/main" Requires="p14">
      <p:transition spd="slow" p14:dur="6000" advTm="20000">
        <p:randomBar dir="vert"/>
      </p:transition>
    </mc:Choice>
    <mc:Fallback>
      <p:transition spd="slow" advTm="20000">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252</TotalTime>
  <Words>738</Words>
  <Application>Microsoft Office PowerPoint</Application>
  <PresentationFormat>Personalizzato</PresentationFormat>
  <Paragraphs>47</Paragraphs>
  <Slides>11</Slides>
  <Notes>0</Notes>
  <HiddenSlides>0</HiddenSlides>
  <MMClips>1</MMClips>
  <ScaleCrop>false</ScaleCrop>
  <HeadingPairs>
    <vt:vector size="4" baseType="variant">
      <vt:variant>
        <vt:lpstr>Tema</vt:lpstr>
      </vt:variant>
      <vt:variant>
        <vt:i4>1</vt:i4>
      </vt:variant>
      <vt:variant>
        <vt:lpstr>Titoli diapositive</vt:lpstr>
      </vt:variant>
      <vt:variant>
        <vt:i4>11</vt:i4>
      </vt:variant>
    </vt:vector>
  </HeadingPairs>
  <TitlesOfParts>
    <vt:vector size="12" baseType="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Franci Maro</dc:creator>
  <cp:lastModifiedBy>pc</cp:lastModifiedBy>
  <cp:revision>33</cp:revision>
  <dcterms:created xsi:type="dcterms:W3CDTF">2016-06-04T09:08:09Z</dcterms:created>
  <dcterms:modified xsi:type="dcterms:W3CDTF">2016-06-14T22:55:17Z</dcterms:modified>
</cp:coreProperties>
</file>